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4" r:id="rId3"/>
    <p:sldId id="263" r:id="rId4"/>
    <p:sldId id="292" r:id="rId5"/>
    <p:sldId id="296" r:id="rId6"/>
    <p:sldId id="266" r:id="rId7"/>
    <p:sldId id="290" r:id="rId8"/>
    <p:sldId id="294" r:id="rId9"/>
    <p:sldId id="298" r:id="rId10"/>
    <p:sldId id="293" r:id="rId11"/>
    <p:sldId id="297" r:id="rId12"/>
    <p:sldId id="303" r:id="rId13"/>
    <p:sldId id="300" r:id="rId14"/>
    <p:sldId id="301" r:id="rId15"/>
    <p:sldId id="302" r:id="rId16"/>
    <p:sldId id="271" r:id="rId17"/>
    <p:sldId id="270" r:id="rId18"/>
    <p:sldId id="268" r:id="rId19"/>
    <p:sldId id="273" r:id="rId20"/>
    <p:sldId id="291" r:id="rId21"/>
    <p:sldId id="299" r:id="rId22"/>
    <p:sldId id="277" r:id="rId23"/>
    <p:sldId id="275" r:id="rId24"/>
    <p:sldId id="295" r:id="rId25"/>
    <p:sldId id="282" r:id="rId26"/>
    <p:sldId id="287" r:id="rId27"/>
    <p:sldId id="284" r:id="rId28"/>
    <p:sldId id="289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7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288" y="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D4C3-F0EF-444A-BAB6-0DB5C5EF8AE5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6799-ADE0-4207-A060-818764339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598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D4C3-F0EF-444A-BAB6-0DB5C5EF8AE5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6799-ADE0-4207-A060-818764339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484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D4C3-F0EF-444A-BAB6-0DB5C5EF8AE5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6799-ADE0-4207-A060-818764339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318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D4C3-F0EF-444A-BAB6-0DB5C5EF8AE5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6799-ADE0-4207-A060-818764339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4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D4C3-F0EF-444A-BAB6-0DB5C5EF8AE5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6799-ADE0-4207-A060-818764339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620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D4C3-F0EF-444A-BAB6-0DB5C5EF8AE5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6799-ADE0-4207-A060-818764339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5093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D4C3-F0EF-444A-BAB6-0DB5C5EF8AE5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6799-ADE0-4207-A060-818764339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92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D4C3-F0EF-444A-BAB6-0DB5C5EF8AE5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6799-ADE0-4207-A060-818764339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73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D4C3-F0EF-444A-BAB6-0DB5C5EF8AE5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6799-ADE0-4207-A060-818764339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923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D4C3-F0EF-444A-BAB6-0DB5C5EF8AE5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6799-ADE0-4207-A060-818764339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139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AD4C3-F0EF-444A-BAB6-0DB5C5EF8AE5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9F6799-ADE0-4207-A060-818764339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7864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AD4C3-F0EF-444A-BAB6-0DB5C5EF8AE5}" type="datetimeFigureOut">
              <a:rPr lang="en-US" smtClean="0"/>
              <a:t>2/11/2017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9F6799-ADE0-4207-A060-818764339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024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1293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73888" y="93611"/>
            <a:ext cx="6996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Introduction to Philosophy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Doing Philosophy: Fallacies</a:t>
            </a:r>
            <a:endParaRPr lang="en-US" sz="3600" b="1" dirty="0"/>
          </a:p>
        </p:txBody>
      </p:sp>
      <p:sp>
        <p:nvSpPr>
          <p:cNvPr id="8" name="Rectangle 7"/>
          <p:cNvSpPr/>
          <p:nvPr/>
        </p:nvSpPr>
        <p:spPr>
          <a:xfrm>
            <a:off x="1960820" y="4633187"/>
            <a:ext cx="53428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NECESSARY CONDITION</a:t>
            </a:r>
          </a:p>
          <a:p>
            <a:pPr algn="ctr"/>
            <a:r>
              <a:rPr lang="en-US" sz="2400" dirty="0" smtClean="0"/>
              <a:t>Q is true only if P is true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1960820" y="5565224"/>
            <a:ext cx="53428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SUFFICIENT CONDITION</a:t>
            </a:r>
          </a:p>
          <a:p>
            <a:pPr algn="ctr"/>
            <a:r>
              <a:rPr lang="en-US" sz="2400" dirty="0" smtClean="0"/>
              <a:t>If R is true, then S is true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2061827" y="2769111"/>
            <a:ext cx="514084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VALID ARGUMENT</a:t>
            </a:r>
          </a:p>
          <a:p>
            <a:pPr algn="ctr"/>
            <a:r>
              <a:rPr lang="en-US" sz="2400" dirty="0" smtClean="0"/>
              <a:t>If premises are true, conclusion is true</a:t>
            </a:r>
            <a:endParaRPr lang="en-US" sz="2400" dirty="0"/>
          </a:p>
        </p:txBody>
      </p:sp>
      <p:sp>
        <p:nvSpPr>
          <p:cNvPr id="13" name="Rectangle 12"/>
          <p:cNvSpPr/>
          <p:nvPr/>
        </p:nvSpPr>
        <p:spPr>
          <a:xfrm>
            <a:off x="1960820" y="3701149"/>
            <a:ext cx="53428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SOUND ARGUMENT</a:t>
            </a:r>
          </a:p>
          <a:p>
            <a:pPr algn="ctr"/>
            <a:r>
              <a:rPr lang="en-US" sz="2400" dirty="0" smtClean="0"/>
              <a:t>A valid argument with true premises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1850063" y="1524434"/>
            <a:ext cx="51408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/>
              <a:t>Reviewing last session: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61827" y="2206405"/>
            <a:ext cx="51408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/>
              <a:t>STRUCTURE OF AN</a:t>
            </a:r>
            <a:r>
              <a:rPr lang="en-US" sz="2400" b="1" dirty="0" smtClean="0"/>
              <a:t> ARGUMENT</a:t>
            </a:r>
            <a:endParaRPr lang="en-US" sz="2400" b="1" dirty="0" smtClean="0"/>
          </a:p>
        </p:txBody>
      </p:sp>
      <p:sp>
        <p:nvSpPr>
          <p:cNvPr id="2" name="Rectangle 1"/>
          <p:cNvSpPr/>
          <p:nvPr/>
        </p:nvSpPr>
        <p:spPr>
          <a:xfrm>
            <a:off x="2131828" y="3184609"/>
            <a:ext cx="5070845" cy="415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2273595" y="4167167"/>
            <a:ext cx="5070845" cy="415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2363972" y="5048685"/>
            <a:ext cx="5070845" cy="415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310810" y="6007316"/>
            <a:ext cx="5070845" cy="4154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353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7" grpId="0" animBg="1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1293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73888" y="93611"/>
            <a:ext cx="6996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Introduction to Philosophy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Doing Philosophy: Fallacies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23" y="2352099"/>
            <a:ext cx="4438996" cy="17955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871892" y="4354750"/>
            <a:ext cx="526297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Premise 1: You have said X</a:t>
            </a:r>
          </a:p>
          <a:p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Premise 2: X is not true</a:t>
            </a:r>
          </a:p>
          <a:p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Promise 3: People who say untrue things are liars</a:t>
            </a:r>
          </a:p>
          <a:p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C</a:t>
            </a:r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onclusion: You are a liar</a:t>
            </a:r>
            <a:endParaRPr lang="en-US" dirty="0">
              <a:solidFill>
                <a:srgbClr val="252525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118586" y="5848270"/>
            <a:ext cx="20188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Response:</a:t>
            </a:r>
          </a:p>
          <a:p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No! You are a liar!</a:t>
            </a:r>
            <a:endParaRPr lang="en-US" dirty="0">
              <a:solidFill>
                <a:srgbClr val="25252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112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1293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73888" y="93611"/>
            <a:ext cx="6996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Introduction to Philosophy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Doing Philosophy: Fallacies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514" y="2408487"/>
            <a:ext cx="4438996" cy="157110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717368" y="2622689"/>
            <a:ext cx="292900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Premise 1: Peter says X</a:t>
            </a:r>
          </a:p>
          <a:p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Premise 2: X is wrong</a:t>
            </a:r>
          </a:p>
          <a:p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Conclusion: Peter is wrong</a:t>
            </a:r>
            <a:endParaRPr lang="en-US" dirty="0">
              <a:solidFill>
                <a:srgbClr val="25252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16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1293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73888" y="93611"/>
            <a:ext cx="6996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Introduction to Philosophy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Doing Philosophy: Fallacies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74" y="2347528"/>
            <a:ext cx="4364182" cy="182048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01489" y="4839578"/>
            <a:ext cx="489108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Premise 1: I don’t understand X</a:t>
            </a:r>
          </a:p>
          <a:p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Premise 2: What I don’t understand is wrong</a:t>
            </a:r>
          </a:p>
          <a:p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Conclusion: X is wrong</a:t>
            </a:r>
            <a:endParaRPr lang="en-US" dirty="0">
              <a:solidFill>
                <a:srgbClr val="25252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3078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1293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73888" y="93611"/>
            <a:ext cx="6996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Introduction to Philosophy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Doing Philosophy: Fallacies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13" y="2385485"/>
            <a:ext cx="4239490" cy="18371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88894" y="4390811"/>
            <a:ext cx="551529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Premise 1: You can’t proof that not-X</a:t>
            </a:r>
          </a:p>
          <a:p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Premise 2: Things that you cannot proof are not true</a:t>
            </a:r>
          </a:p>
          <a:p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Conclusion: not-X is not true</a:t>
            </a:r>
            <a:endParaRPr lang="en-US" dirty="0">
              <a:solidFill>
                <a:srgbClr val="252525"/>
              </a:solidFill>
              <a:latin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96876" y="5542537"/>
            <a:ext cx="444224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Premise 1: not-X is not true</a:t>
            </a:r>
          </a:p>
          <a:p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Premise 2: Either X is true or not-X is true</a:t>
            </a:r>
          </a:p>
          <a:p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Conclusion: X is true</a:t>
            </a:r>
            <a:endParaRPr lang="en-US" dirty="0">
              <a:solidFill>
                <a:srgbClr val="25252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79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1293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73888" y="93611"/>
            <a:ext cx="6996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Introduction to Philosophy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Doing Philosophy: Fallacies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05" y="2373293"/>
            <a:ext cx="4430684" cy="188699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112455" y="2855123"/>
            <a:ext cx="20519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If </a:t>
            </a:r>
            <a:r>
              <a:rPr lang="en-US" i="1" dirty="0">
                <a:solidFill>
                  <a:srgbClr val="252525"/>
                </a:solidFill>
                <a:latin typeface="Arial" panose="020B0604020202020204" pitchFamily="34" charset="0"/>
              </a:rPr>
              <a:t>P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, then </a:t>
            </a:r>
            <a:r>
              <a:rPr lang="en-US" i="1" dirty="0">
                <a:solidFill>
                  <a:srgbClr val="252525"/>
                </a:solidFill>
                <a:latin typeface="Arial" panose="020B0604020202020204" pitchFamily="34" charset="0"/>
              </a:rPr>
              <a:t>Q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i="1" dirty="0">
                <a:solidFill>
                  <a:srgbClr val="252525"/>
                </a:solidFill>
                <a:latin typeface="Arial" panose="020B0604020202020204" pitchFamily="34" charset="0"/>
              </a:rPr>
              <a:t>Q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Therefore, </a:t>
            </a:r>
            <a:r>
              <a:rPr lang="en-US" i="1" dirty="0">
                <a:solidFill>
                  <a:srgbClr val="252525"/>
                </a:solidFill>
                <a:latin typeface="Arial" panose="020B0604020202020204" pitchFamily="34" charset="0"/>
              </a:rPr>
              <a:t>P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.</a:t>
            </a:r>
            <a:endParaRPr lang="en-US" b="0" i="0" dirty="0">
              <a:solidFill>
                <a:srgbClr val="25252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88645" y="4746015"/>
            <a:ext cx="5475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That’s a fallacy (affirming the consequent), but that doesn’t mean that “not P”</a:t>
            </a: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5927651" y="3886200"/>
            <a:ext cx="526312" cy="786809"/>
          </a:xfrm>
          <a:prstGeom prst="straightConnector1">
            <a:avLst/>
          </a:prstGeom>
          <a:ln w="793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0360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1293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73888" y="93611"/>
            <a:ext cx="6996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Introduction to Philosophy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Doing Philosophy: Fallacies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335" y="2212246"/>
            <a:ext cx="4397432" cy="192855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053540" y="4721707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"Should a smack as part of good parental correction be a criminal offence in New Zealand</a:t>
            </a:r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?“</a:t>
            </a:r>
          </a:p>
          <a:p>
            <a:endParaRPr lang="en-US" dirty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“Have you stopped beating your wife?”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430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1293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73888" y="93611"/>
            <a:ext cx="6996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Introduction to Philosophy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Doing Philosophy: Fallacies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489" y="2178150"/>
            <a:ext cx="4414058" cy="18371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88840" y="2635041"/>
            <a:ext cx="3857594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52525"/>
                </a:solidFill>
              </a:rPr>
              <a:t>Premise 1: All feathers are light</a:t>
            </a:r>
          </a:p>
          <a:p>
            <a:r>
              <a:rPr lang="en-US" dirty="0" smtClean="0">
                <a:solidFill>
                  <a:srgbClr val="252525"/>
                </a:solidFill>
              </a:rPr>
              <a:t>Premise 2: What is light cannot be dark</a:t>
            </a:r>
          </a:p>
          <a:p>
            <a:r>
              <a:rPr lang="en-US" dirty="0" smtClean="0">
                <a:solidFill>
                  <a:srgbClr val="252525"/>
                </a:solidFill>
              </a:rPr>
              <a:t>Conclusion: No feather is dark</a:t>
            </a:r>
            <a:endParaRPr lang="en-US" dirty="0">
              <a:solidFill>
                <a:srgbClr val="252525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073887" y="4620550"/>
            <a:ext cx="6996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Refusing to give up </a:t>
            </a:r>
            <a:r>
              <a:rPr lang="en-US" b="1" dirty="0" smtClean="0">
                <a:latin typeface="Calibri" panose="020F0502020204030204" pitchFamily="34" charset="0"/>
                <a:ea typeface="Calibri" panose="020F0502020204030204" pitchFamily="34" charset="0"/>
              </a:rPr>
              <a:t>personal freedom</a:t>
            </a:r>
            <a:r>
              <a:rPr lang="en-US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to help fight terrorism is un-American</a:t>
            </a:r>
          </a:p>
          <a:p>
            <a:endParaRPr lang="en-US" b="1" dirty="0">
              <a:latin typeface="Calibri" panose="020F0502020204030204" pitchFamily="34" charset="0"/>
            </a:endParaRPr>
          </a:p>
          <a:p>
            <a:r>
              <a:rPr lang="en-US" b="1" dirty="0" smtClean="0">
                <a:latin typeface="Calibri" panose="020F0502020204030204" pitchFamily="34" charset="0"/>
              </a:rPr>
              <a:t>Giving up personal freedom to help fight terrorism is un-American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27787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1293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73888" y="93611"/>
            <a:ext cx="6996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Introduction to Philosophy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Doing Philosophy: Fallacies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95" y="2304252"/>
            <a:ext cx="4305992" cy="17955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92605" y="4722620"/>
            <a:ext cx="43569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Premise 1: I am aware of X happening</a:t>
            </a:r>
          </a:p>
          <a:p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Premise 2: I am unaware of Y happening</a:t>
            </a:r>
          </a:p>
          <a:p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Conclusion: X is more likely than Y</a:t>
            </a:r>
            <a:endParaRPr lang="en-US" dirty="0">
              <a:solidFill>
                <a:srgbClr val="25252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9157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1293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73888" y="93611"/>
            <a:ext cx="6996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Introduction to Philosophy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Doing Philosophy: Fallacies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924" y="2392467"/>
            <a:ext cx="4264430" cy="1654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348" y="4561368"/>
            <a:ext cx="4330930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9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1293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73888" y="93611"/>
            <a:ext cx="6996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Introduction to Philosophy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Doing Philosophy: Fallacies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72" y="2258108"/>
            <a:ext cx="4148050" cy="1579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83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1293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73888" y="93611"/>
            <a:ext cx="6996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Introduction to Philosophy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Doing Philosophy: Fallacies</a:t>
            </a:r>
            <a:endParaRPr lang="en-US" sz="3600" b="1" dirty="0"/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92932" y="3038250"/>
            <a:ext cx="6386364" cy="243143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200" b="0" i="0" u="none" strike="noStrike" cap="none" normalizeH="0" baseline="0" dirty="0" err="1" smtClean="0">
                <a:ln>
                  <a:noFill/>
                </a:ln>
                <a:solidFill>
                  <a:srgbClr val="222222"/>
                </a:solidFill>
                <a:effectLst/>
                <a:latin typeface="Roboto"/>
              </a:rPr>
              <a:t>fal·la·cy</a:t>
            </a:r>
            <a:endParaRPr lang="en-US" altLang="en-US" dirty="0">
              <a:solidFill>
                <a:srgbClr val="222222"/>
              </a:solidFill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Roboto"/>
              </a:rPr>
              <a:t>a mistaken belief, especially one based on unsound argument.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777777"/>
              </a:solidFill>
              <a:effectLst/>
              <a:latin typeface="Roboto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en-US" altLang="en-US" dirty="0">
              <a:solidFill>
                <a:srgbClr val="777777"/>
              </a:solidFill>
              <a:latin typeface="Roboto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altLang="en-US" dirty="0">
              <a:solidFill>
                <a:srgbClr val="777777"/>
              </a:solidFill>
              <a:latin typeface="Roboto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777777"/>
                </a:solidFill>
                <a:effectLst/>
                <a:latin typeface="Roboto"/>
              </a:rPr>
              <a:t>in logic: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rgbClr val="222222"/>
              </a:solidFill>
              <a:effectLst/>
              <a:latin typeface="Roboto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800" b="0" i="0" u="none" strike="noStrike" cap="none" normalizeH="0" baseline="0" dirty="0" smtClean="0">
                <a:ln>
                  <a:noFill/>
                </a:ln>
                <a:solidFill>
                  <a:srgbClr val="222222"/>
                </a:solidFill>
                <a:effectLst/>
                <a:latin typeface="Roboto"/>
              </a:rPr>
              <a:t>a failure in reasoning that renders an argument invalid.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995275" y="5131008"/>
            <a:ext cx="23295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Formal fallacy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99333" y="3730747"/>
            <a:ext cx="2721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Informal fallacy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3338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1293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73888" y="93611"/>
            <a:ext cx="6996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Introduction to Philosophy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Doing Philosophy: Fallacies</a:t>
            </a:r>
            <a:endParaRPr lang="en-US" sz="3600" b="1" dirty="0"/>
          </a:p>
        </p:txBody>
      </p:sp>
      <p:sp>
        <p:nvSpPr>
          <p:cNvPr id="2" name="Rectangle 1"/>
          <p:cNvSpPr/>
          <p:nvPr/>
        </p:nvSpPr>
        <p:spPr>
          <a:xfrm>
            <a:off x="965835" y="2419880"/>
            <a:ext cx="776668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Univers W01"/>
              </a:rPr>
              <a:t>1. Erica: "How do you know that the bible is divinely inspired?" Pedro: "Because is says right in the third chapter of II Timothy that 'all scripture is given by divine inspiration of God.'"</a:t>
            </a:r>
          </a:p>
          <a:p>
            <a:endParaRPr lang="en-US" dirty="0" smtClean="0">
              <a:solidFill>
                <a:srgbClr val="222222"/>
              </a:solidFill>
              <a:latin typeface="Univers W01"/>
            </a:endParaRPr>
          </a:p>
          <a:p>
            <a:r>
              <a:rPr lang="en-US" dirty="0" smtClean="0">
                <a:solidFill>
                  <a:srgbClr val="222222"/>
                </a:solidFill>
                <a:latin typeface="Univers W01"/>
              </a:rPr>
              <a:t>2</a:t>
            </a:r>
            <a:r>
              <a:rPr lang="en-US" dirty="0">
                <a:solidFill>
                  <a:srgbClr val="222222"/>
                </a:solidFill>
                <a:latin typeface="Univers W01"/>
              </a:rPr>
              <a:t>. Celibacy is an unnatural and unhealthy practice, since it is neither natural nor healthy to exclude sexual activity from one's life.</a:t>
            </a:r>
          </a:p>
          <a:p>
            <a:endParaRPr lang="en-US" dirty="0" smtClean="0">
              <a:solidFill>
                <a:srgbClr val="222222"/>
              </a:solidFill>
              <a:latin typeface="Univers W01"/>
            </a:endParaRPr>
          </a:p>
          <a:p>
            <a:r>
              <a:rPr lang="en-US" dirty="0" smtClean="0">
                <a:solidFill>
                  <a:srgbClr val="222222"/>
                </a:solidFill>
                <a:latin typeface="Univers W01"/>
              </a:rPr>
              <a:t>3</a:t>
            </a:r>
            <a:r>
              <a:rPr lang="en-US" dirty="0">
                <a:solidFill>
                  <a:srgbClr val="222222"/>
                </a:solidFill>
                <a:latin typeface="Univers W01"/>
              </a:rPr>
              <a:t>. Thoughts are not part of the physical world, since thoughts are in their nature non-physical.</a:t>
            </a:r>
          </a:p>
          <a:p>
            <a:endParaRPr lang="en-US" dirty="0" smtClean="0">
              <a:solidFill>
                <a:srgbClr val="222222"/>
              </a:solidFill>
              <a:latin typeface="Univers W01"/>
            </a:endParaRPr>
          </a:p>
          <a:p>
            <a:r>
              <a:rPr lang="en-US" dirty="0" smtClean="0">
                <a:solidFill>
                  <a:srgbClr val="222222"/>
                </a:solidFill>
                <a:latin typeface="Univers W01"/>
              </a:rPr>
              <a:t>4</a:t>
            </a:r>
            <a:r>
              <a:rPr lang="en-US" dirty="0">
                <a:solidFill>
                  <a:srgbClr val="222222"/>
                </a:solidFill>
                <a:latin typeface="Univers W01"/>
              </a:rPr>
              <a:t>. Happiness is the highest good for a human being, since all other values are inferior to it.</a:t>
            </a:r>
          </a:p>
          <a:p>
            <a:endParaRPr lang="en-US" dirty="0" smtClean="0">
              <a:solidFill>
                <a:srgbClr val="222222"/>
              </a:solidFill>
              <a:latin typeface="Univers W01"/>
            </a:endParaRPr>
          </a:p>
          <a:p>
            <a:r>
              <a:rPr lang="en-US" dirty="0" smtClean="0">
                <a:solidFill>
                  <a:srgbClr val="222222"/>
                </a:solidFill>
                <a:latin typeface="Univers W01"/>
              </a:rPr>
              <a:t>5</a:t>
            </a:r>
            <a:r>
              <a:rPr lang="en-US" dirty="0">
                <a:solidFill>
                  <a:srgbClr val="222222"/>
                </a:solidFill>
                <a:latin typeface="Univers W01"/>
              </a:rPr>
              <a:t>. Of course smoking causes cancer. The smoke from cigarettes is a carcinogen.</a:t>
            </a:r>
            <a:endParaRPr lang="en-US" b="0" i="0" dirty="0">
              <a:solidFill>
                <a:srgbClr val="222222"/>
              </a:solidFill>
              <a:effectLst/>
              <a:latin typeface="Univers W01"/>
            </a:endParaRPr>
          </a:p>
        </p:txBody>
      </p:sp>
    </p:spTree>
    <p:extLst>
      <p:ext uri="{BB962C8B-B14F-4D97-AF65-F5344CB8AC3E}">
        <p14:creationId xmlns:p14="http://schemas.microsoft.com/office/powerpoint/2010/main" val="274321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1293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73888" y="93611"/>
            <a:ext cx="6996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Introduction to Philosophy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Doing Philosophy: Fallacies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56" y="2212316"/>
            <a:ext cx="4472248" cy="1845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6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1293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73888" y="93611"/>
            <a:ext cx="6996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Introduction to Philosophy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Doing Philosophy: Fallacies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14" y="2285256"/>
            <a:ext cx="4455622" cy="18121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292605" y="4722620"/>
            <a:ext cx="286072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Premise 1: X is f</a:t>
            </a:r>
          </a:p>
          <a:p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Premise 2: X is a part of Y</a:t>
            </a:r>
          </a:p>
          <a:p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Conclusion: Y is f</a:t>
            </a:r>
            <a:endParaRPr lang="en-US" dirty="0">
              <a:solidFill>
                <a:srgbClr val="25252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316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1293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73888" y="93611"/>
            <a:ext cx="6996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Introduction to Philosophy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Doing Philosophy: Fallacies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96" y="1625138"/>
            <a:ext cx="4264430" cy="1803862"/>
          </a:xfrm>
          <a:prstGeom prst="rect">
            <a:avLst/>
          </a:prstGeom>
        </p:spPr>
      </p:pic>
      <p:pic>
        <p:nvPicPr>
          <p:cNvPr id="1026" name="Picture 2" descr="https://static1.squarespace.com/static/549dc120e4b038053fe557b7/t/54b03658e4b0ee78f35a297a/1420834394336/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459" y="3760197"/>
            <a:ext cx="60579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2475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9688" y="1187615"/>
            <a:ext cx="5494706" cy="294795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1"/>
            <a:ext cx="9144000" cy="1293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73888" y="93611"/>
            <a:ext cx="6996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Introduction to Philosophy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Doing Philosophy: Fallacies</a:t>
            </a:r>
            <a:endParaRPr lang="en-US" sz="36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373" y="3978089"/>
            <a:ext cx="5333336" cy="2890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587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1293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73888" y="93611"/>
            <a:ext cx="6996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Introduction to Philosophy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Doing Philosophy: Fallacies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67" y="1663996"/>
            <a:ext cx="4397432" cy="1828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71870" y="5550219"/>
            <a:ext cx="75384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related fallacies:</a:t>
            </a:r>
          </a:p>
          <a:p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	</a:t>
            </a:r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the “hot hand” fallacy</a:t>
            </a:r>
          </a:p>
          <a:p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	</a:t>
            </a:r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the “near miss” fallacy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802758" y="3639903"/>
            <a:ext cx="75384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Chen, Daniel; Moskowitz, Tobias J.; </a:t>
            </a:r>
            <a:r>
              <a:rPr lang="en-US" dirty="0" err="1">
                <a:solidFill>
                  <a:srgbClr val="252525"/>
                </a:solidFill>
                <a:latin typeface="Arial" panose="020B0604020202020204" pitchFamily="34" charset="0"/>
              </a:rPr>
              <a:t>Shue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, </a:t>
            </a:r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Kelly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r>
              <a:rPr lang="en-US" dirty="0">
                <a:solidFill>
                  <a:srgbClr val="663366"/>
                </a:solidFill>
                <a:latin typeface="Arial" panose="020B0604020202020204" pitchFamily="34" charset="0"/>
              </a:rPr>
              <a:t>"Decision-Making Under the Gambler's Fallacy: Evidence from Asylum Judges, Loan Officers, and Baseball </a:t>
            </a:r>
            <a:r>
              <a:rPr lang="en-US" dirty="0" smtClean="0">
                <a:solidFill>
                  <a:srgbClr val="663366"/>
                </a:solidFill>
                <a:latin typeface="Arial" panose="020B0604020202020204" pitchFamily="34" charset="0"/>
              </a:rPr>
              <a:t>Umpires"</a:t>
            </a:r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.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r>
              <a:rPr lang="en-US" i="1" dirty="0">
                <a:solidFill>
                  <a:srgbClr val="252525"/>
                </a:solidFill>
                <a:latin typeface="Arial" panose="020B0604020202020204" pitchFamily="34" charset="0"/>
              </a:rPr>
              <a:t>The Quarterly Journal of Economics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: qjw017. 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71129" y="2723766"/>
            <a:ext cx="4816550" cy="84528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100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1293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73888" y="93611"/>
            <a:ext cx="6996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Introduction to Philosophy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Doing Philosophy: Fallacies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61" y="2283909"/>
            <a:ext cx="4297680" cy="16043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52361" y="4416568"/>
            <a:ext cx="24679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252525"/>
                </a:solidFill>
                <a:latin typeface="Arial" panose="020B0604020202020204" pitchFamily="34" charset="0"/>
              </a:rPr>
              <a:t>also known as: </a:t>
            </a:r>
            <a:r>
              <a:rPr lang="en-US" sz="2000" dirty="0" err="1" smtClean="0">
                <a:solidFill>
                  <a:srgbClr val="252525"/>
                </a:solidFill>
                <a:latin typeface="Arial" panose="020B0604020202020204" pitchFamily="34" charset="0"/>
              </a:rPr>
              <a:t>Goldilock</a:t>
            </a:r>
            <a:r>
              <a:rPr lang="en-US" sz="2000" dirty="0" smtClean="0">
                <a:solidFill>
                  <a:srgbClr val="252525"/>
                </a:solidFill>
                <a:latin typeface="Arial" panose="020B0604020202020204" pitchFamily="34" charset="0"/>
              </a:rPr>
              <a:t> fallacy</a:t>
            </a:r>
            <a:r>
              <a:rPr lang="en-US" sz="2000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4048700" y="5222870"/>
            <a:ext cx="4859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Half way between the truth and a lie there is another lie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 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110295" y="2706561"/>
            <a:ext cx="396191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252525"/>
                </a:solidFill>
              </a:rPr>
              <a:t>Premise 1: A is too much</a:t>
            </a:r>
            <a:endParaRPr lang="en-US" b="1" dirty="0">
              <a:solidFill>
                <a:srgbClr val="252525"/>
              </a:solidFill>
            </a:endParaRPr>
          </a:p>
          <a:p>
            <a:r>
              <a:rPr lang="en-US" b="1" dirty="0" smtClean="0">
                <a:solidFill>
                  <a:srgbClr val="252525"/>
                </a:solidFill>
              </a:rPr>
              <a:t>Premise 2: B is not enough</a:t>
            </a:r>
          </a:p>
          <a:p>
            <a:r>
              <a:rPr lang="en-US" b="1" dirty="0" smtClean="0">
                <a:solidFill>
                  <a:srgbClr val="252525"/>
                </a:solidFill>
              </a:rPr>
              <a:t>Conclusion: (A+B)/2 is the right amount</a:t>
            </a:r>
            <a:endParaRPr lang="en-US" b="1" dirty="0">
              <a:solidFill>
                <a:srgbClr val="2525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072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1293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73888" y="93611"/>
            <a:ext cx="6996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Introduction to Philosophy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Doing Philosophy: Fallacies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44" y="2266188"/>
            <a:ext cx="4497186" cy="191192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571999" y="4688698"/>
            <a:ext cx="423564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52525"/>
                </a:solidFill>
              </a:rPr>
              <a:t>Premise 1: If X happens, then Y will happen</a:t>
            </a:r>
          </a:p>
          <a:p>
            <a:r>
              <a:rPr lang="en-US" dirty="0" smtClean="0">
                <a:solidFill>
                  <a:srgbClr val="252525"/>
                </a:solidFill>
              </a:rPr>
              <a:t>Premise 2: We don’t want Y to happen</a:t>
            </a:r>
          </a:p>
          <a:p>
            <a:r>
              <a:rPr lang="en-US" dirty="0" smtClean="0">
                <a:solidFill>
                  <a:srgbClr val="252525"/>
                </a:solidFill>
              </a:rPr>
              <a:t>Conclusion: We don’t want X to happen</a:t>
            </a:r>
            <a:endParaRPr lang="en-US" dirty="0">
              <a:solidFill>
                <a:srgbClr val="25252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473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1293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73888" y="93611"/>
            <a:ext cx="6996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Introduction to Philosophy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Doing Philosophy: Fallacies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68" y="2387045"/>
            <a:ext cx="4322618" cy="1787236"/>
          </a:xfrm>
          <a:prstGeom prst="rect">
            <a:avLst/>
          </a:prstGeom>
        </p:spPr>
      </p:pic>
      <p:pic>
        <p:nvPicPr>
          <p:cNvPr id="2050" name="Picture 2" descr="https://2fhpz32auuml24khv2oi0ce1-wpengine.netdna-ssl.com/wp-content/uploads/2016/06/Cowboy-Painting-Target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079" y="4257885"/>
            <a:ext cx="4835171" cy="2483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786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1293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73888" y="93611"/>
            <a:ext cx="6996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Introduction to Philosophy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Doing Philosophy: Fallacies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527958" y="4279064"/>
            <a:ext cx="23839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If </a:t>
            </a:r>
            <a:r>
              <a:rPr lang="en-US" i="1" dirty="0">
                <a:solidFill>
                  <a:srgbClr val="252525"/>
                </a:solidFill>
                <a:latin typeface="Arial" panose="020B0604020202020204" pitchFamily="34" charset="0"/>
              </a:rPr>
              <a:t>P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, then </a:t>
            </a:r>
            <a:r>
              <a:rPr lang="en-US" i="1" dirty="0">
                <a:solidFill>
                  <a:srgbClr val="252525"/>
                </a:solidFill>
                <a:latin typeface="Arial" panose="020B0604020202020204" pitchFamily="34" charset="0"/>
              </a:rPr>
              <a:t>Q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P.</a:t>
            </a:r>
            <a:endParaRPr lang="en-US" dirty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Therefore, </a:t>
            </a:r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Q.</a:t>
            </a:r>
            <a:endParaRPr lang="en-US" b="0" i="0" dirty="0">
              <a:solidFill>
                <a:srgbClr val="25252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6557" y="2905780"/>
            <a:ext cx="62973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Formal fallacy:</a:t>
            </a:r>
          </a:p>
          <a:p>
            <a:r>
              <a:rPr lang="en-US" sz="2400" dirty="0" smtClean="0"/>
              <a:t>Affirming the consequent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 rot="20133332">
            <a:off x="503087" y="4235520"/>
            <a:ext cx="1608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alid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660572" y="4279064"/>
            <a:ext cx="205195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If </a:t>
            </a:r>
            <a:r>
              <a:rPr lang="en-US" i="1" dirty="0">
                <a:solidFill>
                  <a:srgbClr val="252525"/>
                </a:solidFill>
                <a:latin typeface="Arial" panose="020B0604020202020204" pitchFamily="34" charset="0"/>
              </a:rPr>
              <a:t>P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, then </a:t>
            </a:r>
            <a:r>
              <a:rPr lang="en-US" i="1" dirty="0">
                <a:solidFill>
                  <a:srgbClr val="252525"/>
                </a:solidFill>
                <a:latin typeface="Arial" panose="020B0604020202020204" pitchFamily="34" charset="0"/>
              </a:rPr>
              <a:t>Q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i="1" dirty="0">
                <a:solidFill>
                  <a:srgbClr val="252525"/>
                </a:solidFill>
                <a:latin typeface="Arial" panose="020B0604020202020204" pitchFamily="34" charset="0"/>
              </a:rPr>
              <a:t>Q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Therefore, </a:t>
            </a:r>
            <a:r>
              <a:rPr lang="en-US" i="1" dirty="0">
                <a:solidFill>
                  <a:srgbClr val="252525"/>
                </a:solidFill>
                <a:latin typeface="Arial" panose="020B0604020202020204" pitchFamily="34" charset="0"/>
              </a:rPr>
              <a:t>P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.</a:t>
            </a:r>
            <a:endParaRPr lang="en-US" b="0" i="0" dirty="0">
              <a:solidFill>
                <a:srgbClr val="25252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9905019">
            <a:off x="5517994" y="4235519"/>
            <a:ext cx="2101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Invalid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22999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323628" y="4186731"/>
            <a:ext cx="23839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If </a:t>
            </a:r>
            <a:r>
              <a:rPr lang="en-US" i="1" dirty="0">
                <a:solidFill>
                  <a:srgbClr val="252525"/>
                </a:solidFill>
                <a:latin typeface="Arial" panose="020B0604020202020204" pitchFamily="34" charset="0"/>
              </a:rPr>
              <a:t>P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, then </a:t>
            </a:r>
            <a:r>
              <a:rPr lang="en-US" i="1" dirty="0">
                <a:solidFill>
                  <a:srgbClr val="252525"/>
                </a:solidFill>
                <a:latin typeface="Arial" panose="020B0604020202020204" pitchFamily="34" charset="0"/>
              </a:rPr>
              <a:t>Q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P.</a:t>
            </a:r>
            <a:endParaRPr lang="en-US" dirty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Therefore, </a:t>
            </a:r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Q.</a:t>
            </a:r>
            <a:endParaRPr lang="en-US" b="0" i="0" dirty="0">
              <a:solidFill>
                <a:srgbClr val="25252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"/>
            <a:ext cx="9144000" cy="1293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73888" y="93611"/>
            <a:ext cx="6996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Introduction to Philosophy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Doing Philosophy: Fallacies</a:t>
            </a:r>
            <a:endParaRPr lang="en-US" sz="3600" b="1" dirty="0"/>
          </a:p>
        </p:txBody>
      </p:sp>
      <p:sp>
        <p:nvSpPr>
          <p:cNvPr id="4" name="Rectangle 3"/>
          <p:cNvSpPr/>
          <p:nvPr/>
        </p:nvSpPr>
        <p:spPr>
          <a:xfrm>
            <a:off x="6003726" y="4186731"/>
            <a:ext cx="238397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+mj-lt"/>
              <a:buAutoNum type="arabicPeriod"/>
            </a:pP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If </a:t>
            </a:r>
            <a:r>
              <a:rPr lang="en-US" i="1" dirty="0">
                <a:solidFill>
                  <a:srgbClr val="252525"/>
                </a:solidFill>
                <a:latin typeface="Arial" panose="020B0604020202020204" pitchFamily="34" charset="0"/>
              </a:rPr>
              <a:t>P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, then </a:t>
            </a:r>
            <a:r>
              <a:rPr lang="en-US" i="1" dirty="0">
                <a:solidFill>
                  <a:srgbClr val="252525"/>
                </a:solidFill>
                <a:latin typeface="Arial" panose="020B0604020202020204" pitchFamily="34" charset="0"/>
              </a:rPr>
              <a:t>Q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.</a:t>
            </a:r>
          </a:p>
          <a:p>
            <a:pPr>
              <a:buFont typeface="+mj-lt"/>
              <a:buAutoNum type="arabicPeriod"/>
            </a:pPr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not P.</a:t>
            </a:r>
            <a:endParaRPr lang="en-US" dirty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Therefore, </a:t>
            </a:r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not Q.</a:t>
            </a:r>
            <a:endParaRPr lang="en-US" b="0" i="0" dirty="0">
              <a:solidFill>
                <a:srgbClr val="252525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6557" y="2905780"/>
            <a:ext cx="629738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Formal fallacy:</a:t>
            </a:r>
          </a:p>
          <a:p>
            <a:r>
              <a:rPr lang="en-US" sz="2400" dirty="0" smtClean="0"/>
              <a:t>Denying </a:t>
            </a:r>
            <a:r>
              <a:rPr lang="en-US" sz="2400" dirty="0"/>
              <a:t>the antecedent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20133332">
            <a:off x="1320435" y="4186731"/>
            <a:ext cx="16083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V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alid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 rot="19905019">
            <a:off x="5815704" y="4118564"/>
            <a:ext cx="21011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Invalid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23488" y="5943700"/>
            <a:ext cx="3173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 is sufficient for Q</a:t>
            </a:r>
          </a:p>
          <a:p>
            <a:r>
              <a:rPr lang="en-US" sz="2000" b="1" dirty="0" smtClean="0"/>
              <a:t>but P is not necessary for 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521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"/>
            <a:ext cx="9144000" cy="1293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073888" y="93611"/>
            <a:ext cx="6996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Introduction to Philosophy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Doing Philosophy: Fallacies</a:t>
            </a:r>
            <a:endParaRPr lang="en-US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215084" y="3502147"/>
            <a:ext cx="27214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chemeClr val="accent6">
                    <a:lumMod val="50000"/>
                  </a:schemeClr>
                </a:solidFill>
              </a:rPr>
              <a:t>Informal fallacies</a:t>
            </a:r>
            <a:endParaRPr lang="en-US" sz="2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34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1293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73888" y="93611"/>
            <a:ext cx="6996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Introduction to Philosophy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Doing Philosophy: Fallacies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84" y="2181907"/>
            <a:ext cx="4305992" cy="188699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268229" y="2827690"/>
            <a:ext cx="354456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Premise 1: Peter is a bad person</a:t>
            </a:r>
          </a:p>
          <a:p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Premise 2: Peter says X</a:t>
            </a:r>
          </a:p>
          <a:p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Conclusion: X is wrong</a:t>
            </a:r>
            <a:endParaRPr lang="en-US" dirty="0">
              <a:solidFill>
                <a:srgbClr val="25252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897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60145" y="2376938"/>
            <a:ext cx="73152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B0080"/>
                </a:solidFill>
                <a:latin typeface="Arial" panose="020B0604020202020204" pitchFamily="34" charset="0"/>
              </a:rPr>
              <a:t>Poisoning </a:t>
            </a:r>
            <a:r>
              <a:rPr lang="en-US" dirty="0">
                <a:solidFill>
                  <a:srgbClr val="0B0080"/>
                </a:solidFill>
                <a:latin typeface="Arial" panose="020B0604020202020204" pitchFamily="34" charset="0"/>
              </a:rPr>
              <a:t>the well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 – </a:t>
            </a:r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presenting 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adverse information about a target person with the intention of discrediting everything that the target person </a:t>
            </a:r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says.</a:t>
            </a:r>
          </a:p>
          <a:p>
            <a:endParaRPr lang="en-US" dirty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r>
              <a:rPr lang="en-US" dirty="0" smtClean="0">
                <a:solidFill>
                  <a:srgbClr val="0B0080"/>
                </a:solidFill>
                <a:latin typeface="Arial" panose="020B0604020202020204" pitchFamily="34" charset="0"/>
              </a:rPr>
              <a:t>Appeal </a:t>
            </a:r>
            <a:r>
              <a:rPr lang="en-US" dirty="0">
                <a:solidFill>
                  <a:srgbClr val="0B0080"/>
                </a:solidFill>
                <a:latin typeface="Arial" panose="020B0604020202020204" pitchFamily="34" charset="0"/>
              </a:rPr>
              <a:t>to motive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 – </a:t>
            </a:r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dismissing 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an idea by questioning the motives of its proposer</a:t>
            </a:r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.</a:t>
            </a:r>
          </a:p>
          <a:p>
            <a:endParaRPr lang="en-US" dirty="0">
              <a:solidFill>
                <a:srgbClr val="252525"/>
              </a:solidFill>
              <a:latin typeface="Arial" panose="020B0604020202020204" pitchFamily="34" charset="0"/>
            </a:endParaRPr>
          </a:p>
          <a:p>
            <a:r>
              <a:rPr lang="en-US" dirty="0">
                <a:solidFill>
                  <a:srgbClr val="0B0080"/>
                </a:solidFill>
                <a:latin typeface="Arial" panose="020B0604020202020204" pitchFamily="34" charset="0"/>
              </a:rPr>
              <a:t>Tone policing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 – </a:t>
            </a:r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focusing </a:t>
            </a:r>
            <a:r>
              <a:rPr lang="en-US" dirty="0">
                <a:solidFill>
                  <a:srgbClr val="252525"/>
                </a:solidFill>
                <a:latin typeface="Arial" panose="020B0604020202020204" pitchFamily="34" charset="0"/>
              </a:rPr>
              <a:t>on emotion behind a message rather than the message itself as a discrediting tactic</a:t>
            </a:r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.</a:t>
            </a:r>
          </a:p>
          <a:p>
            <a:endParaRPr lang="en-US" dirty="0">
              <a:solidFill>
                <a:srgbClr val="252525"/>
              </a:solidFill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" y="1"/>
            <a:ext cx="9144000" cy="1293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73888" y="93611"/>
            <a:ext cx="6996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Introduction to Philosophy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Doing Philosophy: Fallacies</a:t>
            </a:r>
            <a:endParaRPr lang="en-US" sz="36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2270051" y="1604607"/>
            <a:ext cx="46038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Subtypes of the </a:t>
            </a:r>
            <a:r>
              <a:rPr lang="en-US" sz="2400" i="1" dirty="0" smtClean="0"/>
              <a:t>ad hominem </a:t>
            </a:r>
            <a:r>
              <a:rPr lang="en-US" sz="2400" dirty="0" smtClean="0"/>
              <a:t>fallacy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1117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12939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73888" y="93611"/>
            <a:ext cx="6996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Introduction to Philosophy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Doing Philosophy: Fallacies</a:t>
            </a:r>
            <a:endParaRPr lang="en-US" sz="36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94" y="2214584"/>
            <a:ext cx="4330930" cy="186205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268229" y="2827690"/>
            <a:ext cx="307007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Premise 1: Peter is a genius</a:t>
            </a:r>
          </a:p>
          <a:p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Premise 2: Peter says X</a:t>
            </a:r>
          </a:p>
          <a:p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Conclusion: X is right</a:t>
            </a:r>
            <a:endParaRPr lang="en-US" dirty="0">
              <a:solidFill>
                <a:srgbClr val="25252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982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"/>
            <a:ext cx="9144000" cy="1339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073888" y="93611"/>
            <a:ext cx="69962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smtClean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Introduction to Philosophy</a:t>
            </a:r>
          </a:p>
          <a:p>
            <a:pPr algn="ctr"/>
            <a:r>
              <a:rPr lang="en-US" sz="3600" b="1" dirty="0" smtClean="0">
                <a:latin typeface="Calibri" panose="020F0502020204030204" pitchFamily="34" charset="0"/>
              </a:rPr>
              <a:t>Doing Philosophy: Fallacies</a:t>
            </a:r>
            <a:endParaRPr lang="en-US" sz="3600" b="1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111" y="2260978"/>
            <a:ext cx="4106488" cy="17789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938619" y="3429000"/>
            <a:ext cx="364715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Premise 1: Everybody says that X</a:t>
            </a:r>
          </a:p>
          <a:p>
            <a:r>
              <a:rPr lang="en-US" dirty="0" smtClean="0">
                <a:solidFill>
                  <a:srgbClr val="252525"/>
                </a:solidFill>
                <a:latin typeface="Arial" panose="020B0604020202020204" pitchFamily="34" charset="0"/>
              </a:rPr>
              <a:t>Conclusion: X is right</a:t>
            </a:r>
            <a:endParaRPr lang="en-US" dirty="0">
              <a:solidFill>
                <a:srgbClr val="252525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49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5445</TotalTime>
  <Words>830</Words>
  <Application>Microsoft Office PowerPoint</Application>
  <PresentationFormat>On-screen Show (4:3)</PresentationFormat>
  <Paragraphs>170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Roboto</vt:lpstr>
      <vt:lpstr>Univers W01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Rockefeller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Andreas Keller</dc:creator>
  <cp:lastModifiedBy>Andreas Keller</cp:lastModifiedBy>
  <cp:revision>43</cp:revision>
  <dcterms:created xsi:type="dcterms:W3CDTF">2017-02-02T03:14:53Z</dcterms:created>
  <dcterms:modified xsi:type="dcterms:W3CDTF">2017-02-11T20:41:21Z</dcterms:modified>
</cp:coreProperties>
</file>